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d278c5f0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d278c5f0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d278c5f0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cd278c5f0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d278c5f0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d278c5f0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d278c5f0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d278c5f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d278c5f0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cd278c5f0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d278c5f0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cd278c5f0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d278c5f0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d278c5f0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 is nothing without a workflow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d278c5f0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d278c5f0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d278c5f0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d278c5f0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d278c5f0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cd278c5f0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d278c5f0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d278c5f0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d278c5f0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d278c5f0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d278c5f0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cd278c5f0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c3234835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c3234835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d278c5f0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d278c5f0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c3234835b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c3234835b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c7ea7b28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c7ea7b2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d278c5f0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d278c5f0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br>
              <a:rPr lang="en"/>
            </a:br>
            <a:r>
              <a:rPr lang="en"/>
              <a:t>Covid</a:t>
            </a:r>
            <a:br>
              <a:rPr lang="en"/>
            </a:br>
            <a:r>
              <a:rPr lang="en"/>
              <a:t>Election</a:t>
            </a:r>
            <a:br>
              <a:rPr lang="en"/>
            </a:br>
            <a:r>
              <a:rPr lang="en"/>
              <a:t>We do believe this is true for any country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d278c5f0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d278c5f0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a study </a:t>
            </a:r>
            <a:br>
              <a:rPr lang="en"/>
            </a:br>
            <a:r>
              <a:rPr lang="en"/>
              <a:t>Local journalists get layed off</a:t>
            </a:r>
            <a:br>
              <a:rPr lang="en"/>
            </a:br>
            <a:r>
              <a:rPr lang="en"/>
              <a:t>Many reasons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d278c5f0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d278c5f0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replacing</a:t>
            </a:r>
            <a:br>
              <a:rPr lang="en"/>
            </a:br>
            <a:r>
              <a:rPr lang="en"/>
              <a:t>Acknowledge other players in the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d278c5f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d278c5f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c7ea7b28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c7ea7b28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d278c5f0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d278c5f0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278c5f0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278c5f0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reators.newsbreak.com/creator-content-requirements" TargetMode="External"/><Relationship Id="rId4" Type="http://schemas.openxmlformats.org/officeDocument/2006/relationships/hyperlink" Target="https://creators.newsbreak.com/creator-content-polic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newsbreak.com/" TargetMode="External"/><Relationship Id="rId4" Type="http://schemas.openxmlformats.org/officeDocument/2006/relationships/hyperlink" Target="https://creators.newsbreak.com/creators" TargetMode="External"/><Relationship Id="rId5" Type="http://schemas.openxmlformats.org/officeDocument/2006/relationships/hyperlink" Target="https://newsletter.newsbreakapp.com" TargetMode="External"/><Relationship Id="rId6" Type="http://schemas.openxmlformats.org/officeDocument/2006/relationships/hyperlink" Target="https://www.newsbreak.com/careers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9.png"/><Relationship Id="rId7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nysba.org/why-local-news-matters-and-what-we-can-do-to-save-it/" TargetMode="External"/><Relationship Id="rId4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536400" y="1410825"/>
            <a:ext cx="80712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Revitalizing Local Journalism 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with AI-Assisted Writing: 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Times New Roman"/>
                <a:ea typeface="Times New Roman"/>
                <a:cs typeface="Times New Roman"/>
                <a:sym typeface="Times New Roman"/>
              </a:rPr>
              <a:t>a Human-in-the-loop Approach</a:t>
            </a:r>
            <a:endParaRPr b="1"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2196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Haoruo Peng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Break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3951225" y="3845125"/>
            <a:ext cx="488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April 14, 2021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1st International Workshop on </a:t>
            </a:r>
            <a:b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News Recommendation and Intelligence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 Conference 2021</a:t>
            </a:r>
            <a:endParaRPr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3969975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Findings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819150" y="1550500"/>
            <a:ext cx="7505700" cy="32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Over-Simplified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Process of Content Creation for Local Journalists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1: Decide on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newsworthy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topic to write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Pain Point 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Keep track of all local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happenings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Imperfect Existing Solutions - Tweetdeck, AP Calendar 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Pain Point 2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Choose between different topics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Imperfect Existing Solutions - Human judgement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based on experience / Newswhip, Samdesk …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2: Gather related info on the news topic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Pain Point 1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Keep track of the related local happenings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Pain Point 3 -  Translate interview notes into presentable content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i="1" lang="en">
                <a:latin typeface="Times New Roman"/>
                <a:ea typeface="Times New Roman"/>
                <a:cs typeface="Times New Roman"/>
                <a:sym typeface="Times New Roman"/>
              </a:rPr>
              <a:t>Step 3: The creative process of writing out the news piece</a:t>
            </a: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Step 4: Enrich the created content with good titles and imagery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Pain Point 4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Come up with intriguing titles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Pain Point 5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- Find appropriate images from licensed image databases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650" y="1045362"/>
            <a:ext cx="3047200" cy="338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AI-assisted Writing in Action at News Break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AI-assisted Writing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Definition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Technologies /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Tools that can help local journalists improve the efficiency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of the creative process of producing content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Suite of Tools (web-based) that are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developed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at News Break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Template Creation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Writer Assistance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Writer Curation Tools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7225" y="291700"/>
            <a:ext cx="1067400" cy="44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Content Leads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Generation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Provide trending local news topics as leads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Address Pain Point 1 &amp; 2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Keep track of local happenings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Choose between different topics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Workflow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NLU Modules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Geo-tagging (entity linking)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Text Classification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Clustering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Engagement Prediction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Summarization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375" y="1800200"/>
            <a:ext cx="3764475" cy="24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Title Rewriting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Provide alternative title suggestions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Address Pain Point 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Come up with intriguing titles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Workflow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Simple Motivation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Learn from the best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Transformer-based sequence-to-sequence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Cold start data from push notification re-writes + PPDB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Active learning from writer choices with engagement verification</a:t>
            </a:r>
            <a:endParaRPr/>
          </a:p>
        </p:txBody>
      </p:sp>
      <p:sp>
        <p:nvSpPr>
          <p:cNvPr id="231" name="Google Shape;231;p2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2" name="Google Shape;2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50" y="1725100"/>
            <a:ext cx="4434899" cy="14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Auto Pairing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Provide image choices based on article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Address Pain Point 5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Find appropriate images from licensed image databases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Technical Workflow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Modeling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Two-tower model with image and text embeddings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+ Multi-task training for image categories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Cold start data from existing articles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+ random negative sampling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Active learning from writer choices</a:t>
            </a:r>
            <a:endParaRPr/>
          </a:p>
        </p:txBody>
      </p:sp>
      <p:sp>
        <p:nvSpPr>
          <p:cNvPr id="239" name="Google Shape;239;p2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925" y="1342500"/>
            <a:ext cx="2788801" cy="30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A Human-in-the-loop Approach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Editorial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Crucial for content quality control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Guidelines: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https://creators.newsbreak.com/creator-content-requirements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Policies: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https://creators.newsbreak.com/creator-content-policy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SlackBot support for the editorial process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Pitch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Review (peer-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editing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Distribution Channel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Combined Influence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human judgement + a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lgorithmic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decision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Human labeling options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Timely v.s. Timeless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National v.s. Local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Publish Now v.s. Publish Later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Recommendation algorithm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Corresponding verification classifiers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Corresponding retrieval &amp; ranking strategies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950" y="2028575"/>
            <a:ext cx="3730900" cy="237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Feedback Loop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Dev Team to Local Journalists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Data Tracking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Engagement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report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Content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value scores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Local Journalist to Dev Team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Detailed Request on Tooling Improvement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Schedule to publish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Image automatic credit line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375" y="1990725"/>
            <a:ext cx="4449924" cy="21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News</a:t>
            </a:r>
            <a:endParaRPr/>
          </a:p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918875"/>
            <a:ext cx="3646524" cy="227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275" y="1352863"/>
            <a:ext cx="38100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9440" y="2012775"/>
            <a:ext cx="2965409" cy="227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Template Based Content Augmentation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Turn structured data into articles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Journalist curate various templates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Supported Article Topics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Weather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Job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Digest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Real Estate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Sport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5525" y="2571755"/>
            <a:ext cx="1770875" cy="2371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9600" y="2126800"/>
            <a:ext cx="2096850" cy="2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746" y="1839900"/>
            <a:ext cx="1809853" cy="24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1450" y="1472976"/>
            <a:ext cx="1770875" cy="25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28774" y="1045350"/>
            <a:ext cx="1871001" cy="2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3650" y="788975"/>
            <a:ext cx="1871000" cy="2435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Conclusions and Open Problems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Key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Takeaway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Revitalizing local journalism is an important yet challenging task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believe AI-assisted writing could address many of the pain points for local journalists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believe a human-in-the-loop approach is necessary to ensure content quality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Open Problems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1" name="Google Shape;301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to accurately measure the effect of AI-assisted writing tools?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to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inspire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local journalists during the creative process?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can editorial judgement help with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distribution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of news in the recommendation algorithm?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2" name="Google Shape;302;p3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819150" y="755300"/>
            <a:ext cx="7505700" cy="4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More info ...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Break Homepage: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https://www.newsbreak.com/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Break Creator Program: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https://creators.newsbreak.com/creators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Break Email Newsletter Subscription Page: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https://newsletter.newsbreakapp.com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are hiring! 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out our career page: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https://www.newsbreak.com/careers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Download News Break App via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ios                                                            android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0500" y="2621699"/>
            <a:ext cx="1825000" cy="18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98825" y="2706849"/>
            <a:ext cx="1654675" cy="16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6" name="Google Shape;316;p37"/>
          <p:cNvSpPr txBox="1"/>
          <p:nvPr>
            <p:ph type="title"/>
          </p:nvPr>
        </p:nvSpPr>
        <p:spPr>
          <a:xfrm>
            <a:off x="819150" y="3739325"/>
            <a:ext cx="75057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Thank You 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17" name="Google Shape;3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288" y="2278350"/>
            <a:ext cx="1325382" cy="12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548" y="2278350"/>
            <a:ext cx="1325381" cy="126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9808" y="2278350"/>
            <a:ext cx="994053" cy="126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5739" y="2278350"/>
            <a:ext cx="1853098" cy="12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0713" y="2278350"/>
            <a:ext cx="1267996" cy="126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7"/>
          <p:cNvSpPr txBox="1"/>
          <p:nvPr/>
        </p:nvSpPr>
        <p:spPr>
          <a:xfrm>
            <a:off x="819150" y="777925"/>
            <a:ext cx="79935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Acknowledgement</a:t>
            </a:r>
            <a:endParaRPr b="1"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Collaborators: Cognitive Science &amp; Design Lab, UCSD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Times New Roman"/>
              <a:buChar char="●"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at News Break: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William Zhang          Dominic Delgado        Silu Yang                      Dr. Wei Fu                        Dr. Xiaolin Li</a:t>
            </a: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Why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News Matters?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 prime source of credible and comprehensive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and information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Huge impact to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democracy, the way of life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in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rural areas and the society in general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Effects to local community trust building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https://nysba.org/why-local-news-matters-and-what-we-can-do-to-save-it/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975" y="1800200"/>
            <a:ext cx="3230874" cy="18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819150" y="845600"/>
            <a:ext cx="75057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Struggling Local Journalism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600" y="1719075"/>
            <a:ext cx="4828776" cy="28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9900" y="615623"/>
            <a:ext cx="2190750" cy="385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Our Mission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News Break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Revitalizing local journalism by directly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empowering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local journalists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Support more automation via AI-assisted writing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which directly address journalists’ pain points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 targeted content source for this talk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PGC (Publisher Generated Content)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MGC (Machine Generated Content)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UGC (User Generated Content)</a:t>
            </a:r>
            <a:endParaRPr/>
          </a:p>
        </p:txBody>
      </p:sp>
      <p:sp>
        <p:nvSpPr>
          <p:cNvPr id="163" name="Google Shape;163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6950" y="619838"/>
            <a:ext cx="29337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1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I: Study on how a local journalist create news pieces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II: AI-assisted writing in action at News Break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III: A human-in-the-loop approach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Part IV: Conclusions and open problems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388554" y="1302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Study on How a Local Journalist Create News Pieces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 Journalist Team at News Break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23 full-time contracted local journalists +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 part-time college interns from journalism schools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Profile Info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Gender Diversity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40% female &amp; 60% male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Locality Diversity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Locate across 10+ cities / regions across U.S.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Majority have been living in their current 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city / region for 5+ years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Expertise Qualification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All have bachelor degrees from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journalism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schools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An average of 3-year experience in local journalism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925" y="1379675"/>
            <a:ext cx="2635475" cy="339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/>
          <p:nvPr/>
        </p:nvSpPr>
        <p:spPr>
          <a:xfrm>
            <a:off x="5611650" y="1392000"/>
            <a:ext cx="1647900" cy="468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368275" y="3579325"/>
            <a:ext cx="827700" cy="11523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User Research for Local Journalists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Face-to-face interviews (conducted remotely)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consisting of 20+ questions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Editorial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Experience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you choose a news topic to write about?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you find relevant background info?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you carry out the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editing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process?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CMS Experience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 CMS tools are you most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familiar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with?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What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 are your main complaints about the existing CMS system?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Metric Awareness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■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do you evaluate the performance of your articles?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Screen recording of the whole process for a sample news piece creation from local journalists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